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662738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dinand\AppData\Local\GoPro\My%20GoPro.net%20Documents\201504-0003%20-%20K&#246;nnun%20SART%209.%20apr&#237;l%202015%20(Responses)\K&#246;nnun%20SART%209.%20mars%202015%20(Res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dinand\AppData\Local\GoPro\My%20GoPro.net%20Documents\201504-0003%20-%20K&#246;nnun%20SART%209.%20apr&#237;l%202015%20(Responses)\K&#246;nnun%20SART%209.%20mars%202015%20(Responses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dinand\AppData\Local\GoPro\My%20GoPro.net%20Documents\201504-0003%20-%20K&#246;nnun%20SART%209.%20apr&#237;l%202015%20(Responses)\K&#246;nnun%20SART%209.%20mars%202015%20(Responses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dinand\AppData\Local\GoPro\My%20GoPro.net%20Documents\201504-0003%20-%20K&#246;nnun%20SART%209.%20apr&#237;l%202015%20(Responses)\K&#246;nnun%20SART%209.%20mars%202015%20(Responses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dinand\AppData\Local\GoPro\My%20GoPro.net%20Documents\201504-0003%20-%20K&#246;nnun%20SART%209.%20apr&#237;l%202015%20(Responses)\K&#246;nnun%20SART%209.%20mars%202015%20(Responses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dinand\AppData\Local\GoPro\My%20GoPro.net%20Documents\201504-0003%20-%20K&#246;nnun%20SART%209.%20apr&#237;l%202015%20(Responses)\K&#246;nnun%20SART%209.%20mars%202015%20(Response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dinand\AppData\Local\GoPro\My%20GoPro.net%20Documents\201504-0003%20-%20K&#246;nnun%20SART%209.%20apr&#237;l%202015%20(Responses)\K&#246;nnun%20SART%209.%20mars%202015%20(Responses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dinand\AppData\Local\GoPro\My%20GoPro.net%20Documents\201504-0003%20-%20K&#246;nnun%20SART%209.%20apr&#237;l%202015%20(Responses)\K&#246;nnun%20SART%209.%20mars%202015%20(Responses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dinand\AppData\Local\GoPro\My%20GoPro.net%20Documents\201504-0003%20-%20K&#246;nnun%20SART%209.%20apr&#237;l%202015%20(Responses)\K&#246;nnun%20SART%209.%20mars%202015%20(Responses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dinand\AppData\Local\GoPro\My%20GoPro.net%20Documents\201504-0003%20-%20K&#246;nnun%20SART%209.%20apr&#237;l%202015%20(Responses)\K&#246;nnun%20SART%209.%20mars%202015%20(Responses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dinand\AppData\Local\GoPro\My%20GoPro.net%20Documents\201504-0003%20-%20K&#246;nnun%20SART%209.%20apr&#237;l%202015%20(Responses)\K&#246;nnun%20SART%209.%20mars%202015%20(Responses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dinand\AppData\Local\GoPro\My%20GoPro.net%20Documents\201504-0003%20-%20K&#246;nnun%20SART%209.%20apr&#237;l%202015%20(Responses)\K&#246;nnun%20SART%209.%20mars%202015%20(Responses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dinand\AppData\Local\GoPro\My%20GoPro.net%20Documents\201504-0003%20-%20K&#246;nnun%20SART%209.%20apr&#237;l%202015%20(Responses)\K&#246;nnun%20SART%209.%20mars%202015%20(Responses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800" b="1"/>
              <a:t>Hvað ertu með marga rafvirkja í vinnu í þínu fyrirtæki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'Sheet B'!$A$3:$A$6</c:f>
              <c:strCache>
                <c:ptCount val="4"/>
                <c:pt idx="0">
                  <c:v>1- 5</c:v>
                </c:pt>
                <c:pt idx="1">
                  <c:v>6- 10</c:v>
                </c:pt>
                <c:pt idx="2">
                  <c:v>11- 20</c:v>
                </c:pt>
                <c:pt idx="3">
                  <c:v>20 og fleiri</c:v>
                </c:pt>
              </c:strCache>
            </c:strRef>
          </c:cat>
          <c:val>
            <c:numRef>
              <c:f>'Sheet B'!$B$3:$B$6</c:f>
              <c:numCache>
                <c:formatCode>General</c:formatCode>
                <c:ptCount val="4"/>
                <c:pt idx="0">
                  <c:v>27</c:v>
                </c:pt>
                <c:pt idx="1">
                  <c:v>12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800" b="1"/>
              <a:t>Leggur fyrirtækið rafvirkjum til vinnuföt (umfram kjarasamninga)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 K'!$A$7:$A$8</c:f>
              <c:strCache>
                <c:ptCount val="2"/>
                <c:pt idx="0">
                  <c:v>Já</c:v>
                </c:pt>
                <c:pt idx="1">
                  <c:v>Nei</c:v>
                </c:pt>
              </c:strCache>
            </c:strRef>
          </c:cat>
          <c:val>
            <c:numRef>
              <c:f>'Sheet K'!$B$7:$B$8</c:f>
              <c:numCache>
                <c:formatCode>General</c:formatCode>
                <c:ptCount val="2"/>
                <c:pt idx="0">
                  <c:v>43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800" b="1"/>
              <a:t>Leggur fyrirtækið rafvirkjum til GSM síma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 L'!$A$7:$A$9</c:f>
              <c:strCache>
                <c:ptCount val="3"/>
                <c:pt idx="0">
                  <c:v>Já</c:v>
                </c:pt>
                <c:pt idx="1">
                  <c:v>Nei</c:v>
                </c:pt>
                <c:pt idx="2">
                  <c:v>Sumum</c:v>
                </c:pt>
              </c:strCache>
            </c:strRef>
          </c:cat>
          <c:val>
            <c:numRef>
              <c:f>'Sheet L'!$B$7:$B$9</c:f>
              <c:numCache>
                <c:formatCode>General</c:formatCode>
                <c:ptCount val="3"/>
                <c:pt idx="0">
                  <c:v>23</c:v>
                </c:pt>
                <c:pt idx="1">
                  <c:v>11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800" b="1"/>
              <a:t>Greiðir fyrirtækið símakostnað rafvirkja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 M'!$A$7:$A$9</c:f>
              <c:strCache>
                <c:ptCount val="3"/>
                <c:pt idx="0">
                  <c:v>Já</c:v>
                </c:pt>
                <c:pt idx="1">
                  <c:v>Nei</c:v>
                </c:pt>
                <c:pt idx="2">
                  <c:v>Sumum</c:v>
                </c:pt>
              </c:strCache>
            </c:strRef>
          </c:cat>
          <c:val>
            <c:numRef>
              <c:f>'Sheet M'!$B$7:$B$9</c:f>
              <c:numCache>
                <c:formatCode>General</c:formatCode>
                <c:ptCount val="3"/>
                <c:pt idx="0">
                  <c:v>27</c:v>
                </c:pt>
                <c:pt idx="1">
                  <c:v>7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800" b="1"/>
              <a:t>Telur þú að bæta megi afköst og framleiðni með betri stjórnun og betra skipulagi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 N'!$A$7:$A$9</c:f>
              <c:strCache>
                <c:ptCount val="3"/>
                <c:pt idx="0">
                  <c:v>Hef ekki skoðun</c:v>
                </c:pt>
                <c:pt idx="1">
                  <c:v>Já</c:v>
                </c:pt>
                <c:pt idx="2">
                  <c:v>Nei</c:v>
                </c:pt>
              </c:strCache>
            </c:strRef>
          </c:cat>
          <c:val>
            <c:numRef>
              <c:f>'Sheet N'!$B$7:$B$9</c:f>
              <c:numCache>
                <c:formatCode>General</c:formatCode>
                <c:ptCount val="3"/>
                <c:pt idx="0">
                  <c:v>10</c:v>
                </c:pt>
                <c:pt idx="1">
                  <c:v>37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800" b="1"/>
              <a:t>Hvert er dagvinnu-tímakaup nýsveins í rafvirkjun í þínu fyrirtæki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C'!$A$3:$A$9</c:f>
              <c:strCache>
                <c:ptCount val="7"/>
                <c:pt idx="0">
                  <c:v>1200-1618</c:v>
                </c:pt>
                <c:pt idx="1">
                  <c:v>1619-1700</c:v>
                </c:pt>
                <c:pt idx="2">
                  <c:v>1701-1800</c:v>
                </c:pt>
                <c:pt idx="3">
                  <c:v>1801-1900</c:v>
                </c:pt>
                <c:pt idx="4">
                  <c:v>1901-2000</c:v>
                </c:pt>
                <c:pt idx="5">
                  <c:v>2001-2100</c:v>
                </c:pt>
                <c:pt idx="6">
                  <c:v>2101-2200</c:v>
                </c:pt>
              </c:strCache>
            </c:strRef>
          </c:cat>
          <c:val>
            <c:numRef>
              <c:f>'Sheet C'!$B$3:$B$9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10</c:v>
                </c:pt>
                <c:pt idx="3">
                  <c:v>9</c:v>
                </c:pt>
                <c:pt idx="4">
                  <c:v>9</c:v>
                </c:pt>
                <c:pt idx="5">
                  <c:v>8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866024"/>
        <c:axId val="227860536"/>
        <c:axId val="0"/>
      </c:bar3DChart>
      <c:catAx>
        <c:axId val="22786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27860536"/>
        <c:crosses val="autoZero"/>
        <c:auto val="1"/>
        <c:lblAlgn val="ctr"/>
        <c:lblOffset val="100"/>
        <c:noMultiLvlLbl val="0"/>
      </c:catAx>
      <c:valAx>
        <c:axId val="227860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27866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800" b="1" i="0" u="none" strike="noStrike" baseline="0" dirty="0">
                <a:effectLst/>
              </a:rPr>
              <a:t>Hvert er </a:t>
            </a:r>
            <a:r>
              <a:rPr lang="is-IS" sz="1800" b="1" i="0" u="none" strike="noStrike" baseline="0" dirty="0" err="1">
                <a:effectLst/>
              </a:rPr>
              <a:t>dagvinnu-tímakaup</a:t>
            </a:r>
            <a:r>
              <a:rPr lang="is-IS" sz="1800" b="1" i="0" u="none" strike="noStrike" baseline="0" dirty="0">
                <a:effectLst/>
              </a:rPr>
              <a:t> rafvirkja með 5 ára starfsreynslu í þínu fyrirtæki</a:t>
            </a:r>
            <a:r>
              <a:rPr lang="is-IS" sz="1800" b="1" i="0" u="none" strike="noStrike" baseline="0" dirty="0"/>
              <a:t> </a:t>
            </a:r>
            <a:endParaRPr lang="is-I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D'!$A$7:$A$16</c:f>
              <c:strCache>
                <c:ptCount val="10"/>
                <c:pt idx="0">
                  <c:v>1619-1700</c:v>
                </c:pt>
                <c:pt idx="1">
                  <c:v>1701-1800</c:v>
                </c:pt>
                <c:pt idx="2">
                  <c:v>1801-1900</c:v>
                </c:pt>
                <c:pt idx="3">
                  <c:v>1901-2000</c:v>
                </c:pt>
                <c:pt idx="4">
                  <c:v>2001-2100</c:v>
                </c:pt>
                <c:pt idx="5">
                  <c:v>2101-2200</c:v>
                </c:pt>
                <c:pt idx="6">
                  <c:v>2201-2300</c:v>
                </c:pt>
                <c:pt idx="7">
                  <c:v>2301-2400</c:v>
                </c:pt>
                <c:pt idx="8">
                  <c:v>2401-2500</c:v>
                </c:pt>
                <c:pt idx="9">
                  <c:v>2501-2600</c:v>
                </c:pt>
              </c:strCache>
            </c:strRef>
          </c:cat>
          <c:val>
            <c:numRef>
              <c:f>'Sheet D'!$B$7:$B$16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5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867200"/>
        <c:axId val="227866416"/>
        <c:axId val="0"/>
      </c:bar3DChart>
      <c:catAx>
        <c:axId val="22786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27866416"/>
        <c:crosses val="autoZero"/>
        <c:auto val="1"/>
        <c:lblAlgn val="ctr"/>
        <c:lblOffset val="100"/>
        <c:noMultiLvlLbl val="0"/>
      </c:catAx>
      <c:valAx>
        <c:axId val="22786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2786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800" b="1"/>
              <a:t>Hvert er dagvinnu-tímakaup rafvirkja með 10 ára starfsreynslu í þínu fyrirtæki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E'!$A$7:$A$12</c:f>
              <c:strCache>
                <c:ptCount val="6"/>
                <c:pt idx="0">
                  <c:v>1950-2100</c:v>
                </c:pt>
                <c:pt idx="1">
                  <c:v>2101-2300</c:v>
                </c:pt>
                <c:pt idx="2">
                  <c:v>2301-2500</c:v>
                </c:pt>
                <c:pt idx="3">
                  <c:v>2501-2700</c:v>
                </c:pt>
                <c:pt idx="4">
                  <c:v>2701-3000</c:v>
                </c:pt>
                <c:pt idx="5">
                  <c:v>3001-3158</c:v>
                </c:pt>
              </c:strCache>
            </c:strRef>
          </c:cat>
          <c:val>
            <c:numRef>
              <c:f>'Sheet E'!$B$7:$B$12</c:f>
              <c:numCache>
                <c:formatCode>General</c:formatCode>
                <c:ptCount val="6"/>
                <c:pt idx="0">
                  <c:v>3</c:v>
                </c:pt>
                <c:pt idx="1">
                  <c:v>11</c:v>
                </c:pt>
                <c:pt idx="2">
                  <c:v>22</c:v>
                </c:pt>
                <c:pt idx="3">
                  <c:v>6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861712"/>
        <c:axId val="227862104"/>
        <c:axId val="0"/>
      </c:bar3DChart>
      <c:catAx>
        <c:axId val="22786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27862104"/>
        <c:crosses val="autoZero"/>
        <c:auto val="1"/>
        <c:lblAlgn val="ctr"/>
        <c:lblOffset val="100"/>
        <c:noMultiLvlLbl val="0"/>
      </c:catAx>
      <c:valAx>
        <c:axId val="227862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2786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800" b="1"/>
              <a:t>Hvað telur þú að dagvinnu-tímakup rafvirkja með 5 ára starfsreynslu þurfi að vera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F'!$A$7:$A$12</c:f>
              <c:strCache>
                <c:ptCount val="6"/>
                <c:pt idx="0">
                  <c:v>2100</c:v>
                </c:pt>
                <c:pt idx="1">
                  <c:v>2101-2300</c:v>
                </c:pt>
                <c:pt idx="2">
                  <c:v>2301-2500</c:v>
                </c:pt>
                <c:pt idx="3">
                  <c:v>2501-2700</c:v>
                </c:pt>
                <c:pt idx="4">
                  <c:v>2701-3000</c:v>
                </c:pt>
                <c:pt idx="5">
                  <c:v>3500</c:v>
                </c:pt>
              </c:strCache>
            </c:strRef>
          </c:cat>
          <c:val>
            <c:numRef>
              <c:f>'Sheet F'!$B$7:$B$12</c:f>
              <c:numCache>
                <c:formatCode>General</c:formatCode>
                <c:ptCount val="6"/>
                <c:pt idx="0">
                  <c:v>10</c:v>
                </c:pt>
                <c:pt idx="1">
                  <c:v>5</c:v>
                </c:pt>
                <c:pt idx="2">
                  <c:v>17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864064"/>
        <c:axId val="227862888"/>
        <c:axId val="0"/>
      </c:bar3DChart>
      <c:catAx>
        <c:axId val="22786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27862888"/>
        <c:crosses val="autoZero"/>
        <c:auto val="1"/>
        <c:lblAlgn val="ctr"/>
        <c:lblOffset val="100"/>
        <c:noMultiLvlLbl val="0"/>
      </c:catAx>
      <c:valAx>
        <c:axId val="227862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22786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800" b="1"/>
              <a:t>Styður þú þá hugmynd að lækka álag á yfirvinnu og hækka dagvinnulaun á móti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 G'!$A$7:$A$9</c:f>
              <c:strCache>
                <c:ptCount val="3"/>
                <c:pt idx="0">
                  <c:v>Hef ekki skoðun</c:v>
                </c:pt>
                <c:pt idx="1">
                  <c:v>Já</c:v>
                </c:pt>
                <c:pt idx="2">
                  <c:v>Nei</c:v>
                </c:pt>
              </c:strCache>
            </c:strRef>
          </c:cat>
          <c:val>
            <c:numRef>
              <c:f>'Sheet G'!$B$7:$B$9</c:f>
              <c:numCache>
                <c:formatCode>General</c:formatCode>
                <c:ptCount val="3"/>
                <c:pt idx="0">
                  <c:v>5</c:v>
                </c:pt>
                <c:pt idx="1">
                  <c:v>41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800" b="1"/>
              <a:t>Styður þú kröfur RSÍ um hækkun orlofs- og desember uppbóta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 H'!$A$7:$A$9</c:f>
              <c:strCache>
                <c:ptCount val="3"/>
                <c:pt idx="0">
                  <c:v>Hef ekki skoðun</c:v>
                </c:pt>
                <c:pt idx="1">
                  <c:v>Já</c:v>
                </c:pt>
                <c:pt idx="2">
                  <c:v>Nei</c:v>
                </c:pt>
              </c:strCache>
            </c:strRef>
          </c:cat>
          <c:val>
            <c:numRef>
              <c:f>'Sheet H'!$B$7:$B$9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800" b="1"/>
              <a:t>Styður þú kröfur RSÍ um að aðfangadagur og gamlársdagur verði launaðir frídagar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 I'!$A$7:$A$8</c:f>
              <c:strCache>
                <c:ptCount val="2"/>
                <c:pt idx="0">
                  <c:v>Já</c:v>
                </c:pt>
                <c:pt idx="1">
                  <c:v>Nei</c:v>
                </c:pt>
              </c:strCache>
            </c:strRef>
          </c:cat>
          <c:val>
            <c:numRef>
              <c:f>'Sheet I'!$B$7:$B$8</c:f>
              <c:numCache>
                <c:formatCode>General</c:formatCode>
                <c:ptCount val="2"/>
                <c:pt idx="0">
                  <c:v>27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sz="1800" b="1"/>
              <a:t>Leggur fyrirtækið rafvirkjum til bíla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'Sheet J'!$A$7:$A$9</c:f>
              <c:strCache>
                <c:ptCount val="3"/>
                <c:pt idx="0">
                  <c:v>Já</c:v>
                </c:pt>
                <c:pt idx="1">
                  <c:v>Nei</c:v>
                </c:pt>
                <c:pt idx="2">
                  <c:v>Sumum</c:v>
                </c:pt>
              </c:strCache>
            </c:strRef>
          </c:cat>
          <c:val>
            <c:numRef>
              <c:f>'Sheet J'!$B$7:$B$9</c:f>
              <c:numCache>
                <c:formatCode>General</c:formatCode>
                <c:ptCount val="3"/>
                <c:pt idx="0">
                  <c:v>33</c:v>
                </c:pt>
                <c:pt idx="1">
                  <c:v>3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9022F-1BC7-488B-B7E6-28768AC84F05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D1D5F-FC7A-47A5-9327-993860D327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03419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21DE5-2137-4CC2-A197-8425B83AC6F2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77194"/>
            <a:ext cx="533019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A1812-EFFF-4D56-9569-66A7B86BAFC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2490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A1812-EFFF-4D56-9569-66A7B86BAFCE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79337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41AF-12F0-4456-B73E-0BCB6AB30C39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182F-B551-4D5B-81C0-D7C84245CB9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1961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41AF-12F0-4456-B73E-0BCB6AB30C39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182F-B551-4D5B-81C0-D7C84245CB9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537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41AF-12F0-4456-B73E-0BCB6AB30C39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182F-B551-4D5B-81C0-D7C84245CB9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46164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41AF-12F0-4456-B73E-0BCB6AB30C39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182F-B551-4D5B-81C0-D7C84245CB9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8053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41AF-12F0-4456-B73E-0BCB6AB30C39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182F-B551-4D5B-81C0-D7C84245CB9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8551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41AF-12F0-4456-B73E-0BCB6AB30C39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182F-B551-4D5B-81C0-D7C84245CB9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614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41AF-12F0-4456-B73E-0BCB6AB30C39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182F-B551-4D5B-81C0-D7C84245CB9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5781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41AF-12F0-4456-B73E-0BCB6AB30C39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182F-B551-4D5B-81C0-D7C84245CB9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1015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41AF-12F0-4456-B73E-0BCB6AB30C39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182F-B551-4D5B-81C0-D7C84245CB9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1760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41AF-12F0-4456-B73E-0BCB6AB30C39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182F-B551-4D5B-81C0-D7C84245CB9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647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41AF-12F0-4456-B73E-0BCB6AB30C39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182F-B551-4D5B-81C0-D7C84245CB9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5470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41AF-12F0-4456-B73E-0BCB6AB30C39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182F-B551-4D5B-81C0-D7C84245CB9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3829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641AF-12F0-4456-B73E-0BCB6AB30C39}" type="datetimeFigureOut">
              <a:rPr lang="is-IS" smtClean="0"/>
              <a:t>15.4.2015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39133" y="74159"/>
            <a:ext cx="1419792" cy="68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0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s-I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Morgunverðarfundur </a:t>
            </a:r>
            <a:br>
              <a:rPr lang="is-I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s-I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FLR og SART </a:t>
            </a:r>
            <a:endParaRPr lang="is-I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120038"/>
          </a:xfrm>
        </p:spPr>
        <p:txBody>
          <a:bodyPr>
            <a:normAutofit/>
          </a:bodyPr>
          <a:lstStyle/>
          <a:p>
            <a:r>
              <a:rPr lang="is-I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is-I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Apríl </a:t>
            </a:r>
            <a:r>
              <a:rPr lang="is-I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</a:p>
          <a:p>
            <a:endParaRPr lang="is-I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s-I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s-I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Könnun gerð 9-13. apríl 2015</a:t>
            </a:r>
          </a:p>
          <a:p>
            <a:r>
              <a:rPr lang="is-I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fyrirtæki með 525 rafvirkja í vinnu svöruðu</a:t>
            </a:r>
          </a:p>
          <a:p>
            <a:endParaRPr lang="is-I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380981"/>
              </p:ext>
            </p:extLst>
          </p:nvPr>
        </p:nvGraphicFramePr>
        <p:xfrm>
          <a:off x="1079157" y="560173"/>
          <a:ext cx="10058400" cy="5741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4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606382"/>
              </p:ext>
            </p:extLst>
          </p:nvPr>
        </p:nvGraphicFramePr>
        <p:xfrm>
          <a:off x="1021492" y="551935"/>
          <a:ext cx="10132540" cy="5782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582862"/>
              </p:ext>
            </p:extLst>
          </p:nvPr>
        </p:nvGraphicFramePr>
        <p:xfrm>
          <a:off x="1046205" y="551935"/>
          <a:ext cx="10116065" cy="5766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91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111491"/>
              </p:ext>
            </p:extLst>
          </p:nvPr>
        </p:nvGraphicFramePr>
        <p:xfrm>
          <a:off x="1079157" y="551935"/>
          <a:ext cx="10050162" cy="5782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639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444173"/>
              </p:ext>
            </p:extLst>
          </p:nvPr>
        </p:nvGraphicFramePr>
        <p:xfrm>
          <a:off x="1054443" y="494270"/>
          <a:ext cx="10074876" cy="5733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22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8302"/>
          </a:xfrm>
        </p:spPr>
        <p:txBody>
          <a:bodyPr>
            <a:normAutofit fontScale="90000"/>
          </a:bodyPr>
          <a:lstStyle/>
          <a:p>
            <a:pPr algn="ctr"/>
            <a:r>
              <a:rPr lang="is-IS" sz="3600" b="1" dirty="0"/>
              <a:t/>
            </a:r>
            <a:br>
              <a:rPr lang="is-IS" sz="3600" b="1" dirty="0"/>
            </a:br>
            <a:r>
              <a:rPr lang="is-IS" sz="3600" b="1" dirty="0" smtClean="0"/>
              <a:t/>
            </a:r>
            <a:br>
              <a:rPr lang="is-IS" sz="3600" b="1" dirty="0" smtClean="0"/>
            </a:br>
            <a:r>
              <a:rPr lang="is-IS" sz="3600" b="1" dirty="0" smtClean="0"/>
              <a:t/>
            </a:r>
            <a:br>
              <a:rPr lang="is-IS" sz="3600" b="1" dirty="0" smtClean="0"/>
            </a:br>
            <a:r>
              <a:rPr lang="is-IS" sz="1600" b="1" dirty="0" smtClean="0"/>
              <a:t>( telur </a:t>
            </a:r>
            <a:r>
              <a:rPr lang="is-IS" sz="1600" b="1" dirty="0" err="1" smtClean="0"/>
              <a:t>þú</a:t>
            </a:r>
            <a:r>
              <a:rPr lang="is-IS" sz="1600" b="1" dirty="0" smtClean="0"/>
              <a:t> að </a:t>
            </a:r>
            <a:r>
              <a:rPr lang="is-IS" sz="1600" b="1" dirty="0" err="1" smtClean="0"/>
              <a:t>bæta</a:t>
            </a:r>
            <a:r>
              <a:rPr lang="is-IS" sz="1600" b="1" dirty="0" smtClean="0"/>
              <a:t> megi afköst og framleiðni með betri stjórnun og betra skipulagi  ? )</a:t>
            </a:r>
            <a:br>
              <a:rPr lang="is-IS" sz="1600" b="1" dirty="0" smtClean="0"/>
            </a:br>
            <a:r>
              <a:rPr lang="is-IS" sz="2700" b="1" dirty="0" smtClean="0"/>
              <a:t>Ef svarið við spurningunni já, </a:t>
            </a:r>
            <a:br>
              <a:rPr lang="is-IS" sz="2700" b="1" dirty="0" smtClean="0"/>
            </a:br>
            <a:r>
              <a:rPr lang="is-IS" sz="2700" b="1" dirty="0" smtClean="0"/>
              <a:t>viltu nefna dæmi um það sem betur má fara.</a:t>
            </a:r>
            <a:br>
              <a:rPr lang="is-IS" sz="2700" b="1" dirty="0" smtClean="0"/>
            </a:br>
            <a:r>
              <a:rPr lang="is-IS" sz="2700" b="1" dirty="0" smtClean="0"/>
              <a:t/>
            </a:r>
            <a:br>
              <a:rPr lang="is-IS" sz="2700" b="1" dirty="0" smtClean="0"/>
            </a:br>
            <a:r>
              <a:rPr lang="is-IS" sz="2000" b="1" dirty="0" smtClean="0"/>
              <a:t/>
            </a:r>
            <a:br>
              <a:rPr lang="is-IS" sz="2000" b="1" dirty="0" smtClean="0"/>
            </a:br>
            <a:r>
              <a:rPr lang="is-IS" sz="2000" b="1" dirty="0" smtClean="0"/>
              <a:t/>
            </a:r>
            <a:br>
              <a:rPr lang="is-IS" sz="2000" b="1" dirty="0" smtClean="0"/>
            </a:br>
            <a:endParaRPr lang="is-IS" sz="2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23639"/>
            <a:ext cx="10515600" cy="4817204"/>
          </a:xfrm>
        </p:spPr>
        <p:txBody>
          <a:bodyPr>
            <a:normAutofit lnSpcReduction="10000"/>
          </a:bodyPr>
          <a:lstStyle/>
          <a:p>
            <a:r>
              <a:rPr lang="is-IS" sz="1600" b="1" dirty="0" smtClean="0"/>
              <a:t>Óstjórn er einkenni íslenskra iðnaðarmanna, skipulagsleysi á efni, vinnutíma og </a:t>
            </a:r>
            <a:r>
              <a:rPr lang="is-IS" sz="1600" b="1" dirty="0" err="1" smtClean="0"/>
              <a:t>mætingum</a:t>
            </a:r>
            <a:r>
              <a:rPr lang="is-IS" sz="1600" b="1" dirty="0" smtClean="0"/>
              <a:t>.</a:t>
            </a:r>
          </a:p>
          <a:p>
            <a:r>
              <a:rPr lang="is-IS" sz="1600" b="1" dirty="0"/>
              <a:t>Betri menntun – meira hnitmiðað nám í </a:t>
            </a:r>
            <a:r>
              <a:rPr lang="is-IS" sz="1600" b="1" dirty="0" smtClean="0"/>
              <a:t>stjórnun </a:t>
            </a:r>
            <a:endParaRPr lang="is-IS" sz="1600" b="1" dirty="0"/>
          </a:p>
          <a:p>
            <a:r>
              <a:rPr lang="is-IS" sz="1600" b="1" dirty="0" smtClean="0"/>
              <a:t>Betra skipulag í verkbyrjun skapar </a:t>
            </a:r>
            <a:r>
              <a:rPr lang="is-IS" sz="1600" b="1" dirty="0" err="1" smtClean="0"/>
              <a:t>færri</a:t>
            </a:r>
            <a:r>
              <a:rPr lang="is-IS" sz="1600" b="1" dirty="0" smtClean="0"/>
              <a:t> skrepp og ferðir í heildsölur, efni </a:t>
            </a:r>
            <a:r>
              <a:rPr lang="is-IS" sz="1600" b="1" dirty="0" err="1" smtClean="0"/>
              <a:t>sé</a:t>
            </a:r>
            <a:r>
              <a:rPr lang="is-IS" sz="1600" b="1" dirty="0" smtClean="0"/>
              <a:t> til staðar þegar verkið hefst</a:t>
            </a:r>
          </a:p>
          <a:p>
            <a:r>
              <a:rPr lang="is-IS" sz="1600" b="1" dirty="0" smtClean="0"/>
              <a:t>Skilvirkari stjórnun manna og verka, þetta byrjar allt </a:t>
            </a:r>
            <a:r>
              <a:rPr lang="is-IS" sz="1600" b="1" dirty="0" err="1" smtClean="0"/>
              <a:t>hjá</a:t>
            </a:r>
            <a:r>
              <a:rPr lang="is-IS" sz="1600" b="1" dirty="0" smtClean="0"/>
              <a:t> stjórnendum</a:t>
            </a:r>
          </a:p>
          <a:p>
            <a:r>
              <a:rPr lang="is-IS" sz="1600" b="1" dirty="0" smtClean="0"/>
              <a:t>Skipulag , stundvísi og síðast en ekki síst virkur vinnutími.   Virða matar og kaffihlés–tíma  (kaffitímastjórnun)</a:t>
            </a:r>
          </a:p>
          <a:p>
            <a:r>
              <a:rPr lang="is-IS" sz="1600" b="1" dirty="0" smtClean="0"/>
              <a:t>Átta </a:t>
            </a:r>
            <a:r>
              <a:rPr lang="is-IS" sz="1600" b="1" dirty="0"/>
              <a:t>tíma virkan vinnutíma – sleppa morgun- og síðdegiskaffi </a:t>
            </a:r>
            <a:endParaRPr lang="is-IS" sz="1600" b="1" dirty="0" smtClean="0"/>
          </a:p>
          <a:p>
            <a:r>
              <a:rPr lang="is-IS" sz="1600" b="1" dirty="0" smtClean="0"/>
              <a:t>Vinna eingöngu dagvinnu, stytta vinnutíma og auka afköst pr. vinnutíma.   Bara dagvinna = betra líf</a:t>
            </a:r>
          </a:p>
          <a:p>
            <a:r>
              <a:rPr lang="is-IS" sz="1600" b="1" dirty="0"/>
              <a:t>Gefa starfsmönnum kost á heitum mat í </a:t>
            </a:r>
            <a:r>
              <a:rPr lang="is-IS" sz="1600" b="1" dirty="0" smtClean="0"/>
              <a:t>hádegi</a:t>
            </a:r>
          </a:p>
          <a:p>
            <a:r>
              <a:rPr lang="is-IS" sz="1600" b="1" dirty="0" smtClean="0"/>
              <a:t>Teikningar og verklýsingar á verkum séu betri, verk hefjist ekki fyrr en hönnun er lokið</a:t>
            </a:r>
          </a:p>
          <a:p>
            <a:r>
              <a:rPr lang="is-IS" sz="1600" b="1" dirty="0" smtClean="0"/>
              <a:t>Notkun síma er alltof mikil – símanotkun einskorðist við vinnu</a:t>
            </a:r>
          </a:p>
          <a:p>
            <a:r>
              <a:rPr lang="is-IS" sz="1600" b="1" dirty="0" smtClean="0"/>
              <a:t>Hvetja til breytinga á ferðum í mat og kaffi.    Mætingar á vinnustað </a:t>
            </a:r>
          </a:p>
          <a:p>
            <a:r>
              <a:rPr lang="is-IS" sz="1600" b="1" dirty="0" smtClean="0"/>
              <a:t>Laun rafvirkja verði tengd afkomu fyrirtækjanna – afkastahvetjandi launatenging (taka upp mælingu þar sem það á við)</a:t>
            </a:r>
          </a:p>
          <a:p>
            <a:r>
              <a:rPr lang="is-IS" sz="1600" b="1" dirty="0" smtClean="0"/>
              <a:t>Innleiðing heilbrigðisvottorðs rekstrar, traust fyrirtæki séu valinn í útboðum, ekki alltaf ódýrasti kosturinn </a:t>
            </a:r>
          </a:p>
          <a:p>
            <a:r>
              <a:rPr lang="is-IS" sz="1600" b="1" dirty="0" smtClean="0"/>
              <a:t>Virkari mannauðsstjórnun, mannaflaáætlanir, hækkun á útsölutöxtum með markaðssetningu á </a:t>
            </a:r>
            <a:r>
              <a:rPr lang="is-IS" sz="1600" b="1" dirty="0" err="1" smtClean="0"/>
              <a:t>sérfræðivinnu</a:t>
            </a:r>
            <a:r>
              <a:rPr lang="is-IS" sz="1600" b="1" dirty="0" smtClean="0"/>
              <a:t>.</a:t>
            </a:r>
          </a:p>
          <a:p>
            <a:r>
              <a:rPr lang="is-IS" sz="1600" b="1" dirty="0" smtClean="0"/>
              <a:t>Tryggja frágang verka, þannig að ekki þurfi að koma til lagfæringa eftir úttektir,  þegar verki á að vera lokið</a:t>
            </a:r>
          </a:p>
          <a:p>
            <a:endParaRPr lang="is-IS" sz="1600" dirty="0"/>
          </a:p>
        </p:txBody>
      </p:sp>
    </p:spTree>
    <p:extLst>
      <p:ext uri="{BB962C8B-B14F-4D97-AF65-F5344CB8AC3E}">
        <p14:creationId xmlns:p14="http://schemas.microsoft.com/office/powerpoint/2010/main" val="30520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b="1" dirty="0" smtClean="0"/>
              <a:t>Hvað er að,  í stuttu máli ?</a:t>
            </a:r>
            <a:endParaRPr lang="is-I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817387"/>
            <a:ext cx="6425514" cy="4351338"/>
          </a:xfrm>
        </p:spPr>
        <p:txBody>
          <a:bodyPr>
            <a:normAutofit/>
          </a:bodyPr>
          <a:lstStyle/>
          <a:p>
            <a:endParaRPr lang="is-IS" dirty="0" smtClean="0"/>
          </a:p>
          <a:p>
            <a:r>
              <a:rPr lang="is-IS" sz="4000" dirty="0" smtClean="0"/>
              <a:t>Skipulagsleysi</a:t>
            </a:r>
          </a:p>
          <a:p>
            <a:endParaRPr lang="is-IS" sz="4000" dirty="0"/>
          </a:p>
          <a:p>
            <a:r>
              <a:rPr lang="is-IS" sz="4000" dirty="0" smtClean="0"/>
              <a:t>Vanvirðing við vinnutímann</a:t>
            </a:r>
          </a:p>
          <a:p>
            <a:endParaRPr lang="is-IS" sz="4000" dirty="0"/>
          </a:p>
          <a:p>
            <a:r>
              <a:rPr lang="is-IS" sz="4000" dirty="0" smtClean="0"/>
              <a:t>Síminn</a:t>
            </a:r>
            <a:endParaRPr lang="is-IS" sz="4000" dirty="0"/>
          </a:p>
        </p:txBody>
      </p:sp>
    </p:spTree>
    <p:extLst>
      <p:ext uri="{BB962C8B-B14F-4D97-AF65-F5344CB8AC3E}">
        <p14:creationId xmlns:p14="http://schemas.microsoft.com/office/powerpoint/2010/main" val="13303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3200" b="1" dirty="0" smtClean="0"/>
              <a:t>Skilaboð til SA/SART </a:t>
            </a:r>
            <a:br>
              <a:rPr lang="is-IS" sz="3200" b="1" dirty="0" smtClean="0"/>
            </a:br>
            <a:r>
              <a:rPr lang="is-IS" sz="1800" b="1" dirty="0" smtClean="0"/>
              <a:t>varðandi kjaraviðræður við RSÍ </a:t>
            </a:r>
            <a:endParaRPr lang="is-I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79" y="1927653"/>
            <a:ext cx="10577384" cy="5301049"/>
          </a:xfrm>
        </p:spPr>
        <p:txBody>
          <a:bodyPr>
            <a:normAutofit/>
          </a:bodyPr>
          <a:lstStyle/>
          <a:p>
            <a:r>
              <a:rPr lang="is-IS" sz="1600" b="1" dirty="0" smtClean="0"/>
              <a:t>Semja á hóflegum </a:t>
            </a:r>
            <a:r>
              <a:rPr lang="is-IS" sz="1600" b="1" dirty="0" err="1" smtClean="0"/>
              <a:t>nótum</a:t>
            </a:r>
            <a:r>
              <a:rPr lang="is-IS" sz="1600" b="1" dirty="0" smtClean="0"/>
              <a:t>  - Hafa launatöflur/taxta í samræmi við það sem borgað er í raun.</a:t>
            </a:r>
          </a:p>
          <a:p>
            <a:r>
              <a:rPr lang="is-IS" sz="1600" b="1" dirty="0" smtClean="0"/>
              <a:t>Ganga að 20% hækkun launa en ekki hækkun á orlofs- og desember uppbótum</a:t>
            </a:r>
          </a:p>
          <a:p>
            <a:r>
              <a:rPr lang="is-IS" sz="1600" b="1" dirty="0" smtClean="0"/>
              <a:t>Klára þetta sem fyrst. Tel að flestir séu að borga í takt við þeirra kröfur. Tel að 15% (5% á ári í 3 ár) mæti kröfum þeirra.</a:t>
            </a:r>
          </a:p>
          <a:p>
            <a:r>
              <a:rPr lang="is-IS" sz="1600" b="1" dirty="0" smtClean="0"/>
              <a:t>Semja sem allra fyrst og breyta starfi okkar í eftirsótt hálaunastarf – </a:t>
            </a:r>
            <a:r>
              <a:rPr lang="is-IS" sz="1600" b="1" dirty="0" err="1" smtClean="0"/>
              <a:t>útseldir</a:t>
            </a:r>
            <a:r>
              <a:rPr lang="is-IS" sz="1600" b="1" dirty="0" smtClean="0"/>
              <a:t> tímar munu taka þeim breytingum sem þarf.</a:t>
            </a:r>
          </a:p>
          <a:p>
            <a:r>
              <a:rPr lang="is-IS" sz="1600" b="1" dirty="0" smtClean="0"/>
              <a:t>Samþykkja sanngjarnar launahækkanir t.d. 10% - reyna að fara skynsama leið – við treystum SA/SART</a:t>
            </a:r>
            <a:endParaRPr lang="is-IS" sz="1600" b="1" dirty="0"/>
          </a:p>
          <a:p>
            <a:r>
              <a:rPr lang="is-IS" sz="1600" b="1" dirty="0" smtClean="0"/>
              <a:t>Koma öllum greiðslum til launþega inn í taxta, leggja niður allar aukagreiðslur (t.d. </a:t>
            </a:r>
            <a:r>
              <a:rPr lang="is-IS" sz="1600" b="1" dirty="0" err="1" smtClean="0"/>
              <a:t>orl</a:t>
            </a:r>
            <a:r>
              <a:rPr lang="is-IS" sz="1600" b="1" dirty="0" smtClean="0"/>
              <a:t>.-</a:t>
            </a:r>
            <a:r>
              <a:rPr lang="is-IS" sz="1600" b="1" dirty="0" err="1" smtClean="0"/>
              <a:t>des.uppbætur</a:t>
            </a:r>
            <a:r>
              <a:rPr lang="is-IS" sz="1600" b="1" dirty="0" smtClean="0"/>
              <a:t>)</a:t>
            </a:r>
          </a:p>
          <a:p>
            <a:r>
              <a:rPr lang="is-IS" sz="1600" b="1" dirty="0" smtClean="0"/>
              <a:t>Semja sér við Félag rafvirkja – aðilar setjist yfir raunhæfar kröfur og klárið málið – samkomulag hafi góðan aðlögunartíma</a:t>
            </a:r>
            <a:endParaRPr lang="is-IS" sz="1600" b="1" dirty="0"/>
          </a:p>
          <a:p>
            <a:r>
              <a:rPr lang="is-IS" sz="1600" b="1" dirty="0" smtClean="0"/>
              <a:t>Að ná mannsæmandi launum með mikilli yfirvinnu á ekki að vera valkostur.  Átta tíma vinnukerfi = ánægðari starfsmenn</a:t>
            </a:r>
          </a:p>
          <a:p>
            <a:r>
              <a:rPr lang="is-IS" sz="1600" b="1" dirty="0" smtClean="0"/>
              <a:t>SA og RSÍ eru sameiginlega búin á undanförnum árum að gera lítið </a:t>
            </a:r>
            <a:r>
              <a:rPr lang="is-IS" sz="1600" b="1" dirty="0" err="1" smtClean="0"/>
              <a:t>úr</a:t>
            </a:r>
            <a:r>
              <a:rPr lang="is-IS" sz="1600" b="1" dirty="0" smtClean="0"/>
              <a:t> menntun rafvirkja með slökum töxtum</a:t>
            </a:r>
          </a:p>
          <a:p>
            <a:r>
              <a:rPr lang="is-IS" sz="1600" b="1" dirty="0" smtClean="0"/>
              <a:t>Nemalaun eru of há,   fá meira </a:t>
            </a:r>
            <a:r>
              <a:rPr lang="is-IS" sz="1600" b="1" dirty="0" err="1" smtClean="0"/>
              <a:t>mótframlag</a:t>
            </a:r>
            <a:r>
              <a:rPr lang="is-IS" sz="1600" b="1" dirty="0" smtClean="0"/>
              <a:t> frá ríkinu fyrir að taka nema í starfsþjálfun.</a:t>
            </a:r>
          </a:p>
          <a:p>
            <a:r>
              <a:rPr lang="is-IS" sz="1600" b="1" dirty="0" smtClean="0"/>
              <a:t>Óþolandi að SA hunsi samninganefnd SART og að hendur SART séu bundnar algerlega við SA</a:t>
            </a:r>
          </a:p>
          <a:p>
            <a:r>
              <a:rPr lang="is-IS" sz="1600" b="1" dirty="0" smtClean="0"/>
              <a:t>Rafverktakar eiga að selja tímann </a:t>
            </a:r>
            <a:r>
              <a:rPr lang="is-IS" sz="1600" b="1" dirty="0" err="1" smtClean="0"/>
              <a:t>út</a:t>
            </a:r>
            <a:r>
              <a:rPr lang="is-IS" sz="1600" b="1" dirty="0" smtClean="0"/>
              <a:t> á raunvirði, þannig að hægt </a:t>
            </a:r>
            <a:r>
              <a:rPr lang="is-IS" sz="1600" b="1" dirty="0" err="1" smtClean="0"/>
              <a:t>sé</a:t>
            </a:r>
            <a:r>
              <a:rPr lang="is-IS" sz="1600" b="1" dirty="0" smtClean="0"/>
              <a:t> að greiða sveinum mannsæmandi laun fyrir 8 tíma vinnu</a:t>
            </a:r>
          </a:p>
          <a:p>
            <a:pPr marL="0" indent="0">
              <a:buNone/>
            </a:pPr>
            <a:endParaRPr lang="is-IS" sz="1600" dirty="0" smtClean="0"/>
          </a:p>
          <a:p>
            <a:endParaRPr lang="is-IS" sz="1600" dirty="0" smtClean="0"/>
          </a:p>
        </p:txBody>
      </p:sp>
    </p:spTree>
    <p:extLst>
      <p:ext uri="{BB962C8B-B14F-4D97-AF65-F5344CB8AC3E}">
        <p14:creationId xmlns:p14="http://schemas.microsoft.com/office/powerpoint/2010/main" val="1885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3200" b="1" dirty="0" smtClean="0"/>
              <a:t>Skilaboð til SA/SART </a:t>
            </a:r>
            <a:br>
              <a:rPr lang="is-IS" sz="3200" b="1" dirty="0" smtClean="0"/>
            </a:br>
            <a:r>
              <a:rPr lang="is-IS" sz="1800" b="1" dirty="0" smtClean="0"/>
              <a:t>varðandi kjaraviðræður við RSÍ </a:t>
            </a:r>
            <a:endParaRPr lang="is-I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5275"/>
            <a:ext cx="10577384" cy="5301049"/>
          </a:xfrm>
        </p:spPr>
        <p:txBody>
          <a:bodyPr>
            <a:normAutofit/>
          </a:bodyPr>
          <a:lstStyle/>
          <a:p>
            <a:r>
              <a:rPr lang="is-IS" sz="1600" b="1" dirty="0"/>
              <a:t>Lækka tryggingargjaldið, hækka persónuafsláttinn, hækka dagvinnulaun.  Lækkum framlög í félög og sjóði</a:t>
            </a:r>
          </a:p>
          <a:p>
            <a:r>
              <a:rPr lang="is-IS" sz="1600" b="1" dirty="0"/>
              <a:t>Afnema veikindarétt fyrstu tvo veikindadaga í hvert skipti sem starfsmaður er veikur, hækka dagvinnulaun á móti</a:t>
            </a:r>
            <a:r>
              <a:rPr lang="is-IS" sz="1600" b="1" dirty="0" smtClean="0"/>
              <a:t>.</a:t>
            </a:r>
          </a:p>
          <a:p>
            <a:r>
              <a:rPr lang="is-IS" sz="1600" b="1" dirty="0" smtClean="0"/>
              <a:t>Höfum </a:t>
            </a:r>
            <a:r>
              <a:rPr lang="is-IS" sz="1600" b="1" dirty="0"/>
              <a:t>bara eina launtöflu, án </a:t>
            </a:r>
            <a:r>
              <a:rPr lang="is-IS" sz="1600" b="1" dirty="0" err="1"/>
              <a:t>orl</a:t>
            </a:r>
            <a:r>
              <a:rPr lang="is-IS" sz="1600" b="1" dirty="0"/>
              <a:t>.- des. </a:t>
            </a:r>
            <a:r>
              <a:rPr lang="is-IS" sz="1600" b="1" dirty="0" smtClean="0"/>
              <a:t>uppbóta</a:t>
            </a:r>
            <a:r>
              <a:rPr lang="is-IS" sz="1600" b="1" dirty="0"/>
              <a:t>.    Uppbæturnar verði greiddar </a:t>
            </a:r>
            <a:r>
              <a:rPr lang="is-IS" sz="1600" b="1" dirty="0" err="1"/>
              <a:t>út</a:t>
            </a:r>
            <a:r>
              <a:rPr lang="is-IS" sz="1600" b="1" dirty="0"/>
              <a:t> í maí og desember</a:t>
            </a:r>
          </a:p>
          <a:p>
            <a:r>
              <a:rPr lang="is-IS" sz="1600" b="1" dirty="0"/>
              <a:t>Löggiltar iðngreinar verði virtar, það á ekki að líðast að menn án sveinsprófs geti starfað sem rafverktakar á markaði</a:t>
            </a:r>
          </a:p>
          <a:p>
            <a:r>
              <a:rPr lang="is-IS" sz="1600" b="1" dirty="0"/>
              <a:t>Virkjum greinar 6.3 og 6.4 í kjarasamningi SART/RSÍ </a:t>
            </a:r>
            <a:r>
              <a:rPr lang="is-IS" sz="1600" b="1" dirty="0" smtClean="0"/>
              <a:t> eða </a:t>
            </a:r>
            <a:r>
              <a:rPr lang="is-IS" sz="1600" b="1" dirty="0"/>
              <a:t>hendum þeim </a:t>
            </a:r>
            <a:r>
              <a:rPr lang="is-IS" sz="1600" b="1" dirty="0" err="1"/>
              <a:t>út</a:t>
            </a:r>
            <a:r>
              <a:rPr lang="is-IS" sz="1600" b="1" dirty="0"/>
              <a:t> ella</a:t>
            </a:r>
            <a:r>
              <a:rPr lang="is-IS" sz="1600" b="1" dirty="0" smtClean="0"/>
              <a:t>.</a:t>
            </a:r>
            <a:endParaRPr lang="is-IS" sz="1600" b="1" dirty="0"/>
          </a:p>
          <a:p>
            <a:r>
              <a:rPr lang="is-IS" sz="1600" b="1" dirty="0" smtClean="0"/>
              <a:t>Krefja ríkisvaldið til aðkomu, m.a. með lækkun tryggingargjalds. Ríkið sæki í ríkara </a:t>
            </a:r>
            <a:r>
              <a:rPr lang="is-IS" sz="1600" b="1" dirty="0" err="1" smtClean="0"/>
              <a:t>mæli</a:t>
            </a:r>
            <a:r>
              <a:rPr lang="is-IS" sz="1600" b="1" dirty="0" smtClean="0"/>
              <a:t> tekjur af auðlyndum. Lækka </a:t>
            </a:r>
            <a:r>
              <a:rPr lang="is-IS" sz="1600" b="1" dirty="0" err="1"/>
              <a:t>lífeyrisprósentuna</a:t>
            </a:r>
            <a:r>
              <a:rPr lang="is-IS" sz="1600" b="1" dirty="0"/>
              <a:t> </a:t>
            </a:r>
            <a:r>
              <a:rPr lang="is-IS" sz="1600" b="1" dirty="0" smtClean="0"/>
              <a:t>af greiddum launum í </a:t>
            </a:r>
            <a:r>
              <a:rPr lang="is-IS" sz="1600" b="1" dirty="0"/>
              <a:t>10% og sköpum svigrúm til launahækkana án kostnaðar. Hækkanir taxta komi að hálfu á verktaka og af hálfu í verðlag ef </a:t>
            </a:r>
            <a:r>
              <a:rPr lang="is-IS" sz="1600" b="1" dirty="0" smtClean="0"/>
              <a:t>ríkisvaldið stendur í </a:t>
            </a:r>
            <a:r>
              <a:rPr lang="is-IS" sz="1600" b="1" dirty="0" err="1" smtClean="0"/>
              <a:t>fæturnar</a:t>
            </a:r>
            <a:r>
              <a:rPr lang="is-IS" sz="1600" b="1" dirty="0" smtClean="0"/>
              <a:t> og efnir gefin loforð</a:t>
            </a:r>
          </a:p>
          <a:p>
            <a:r>
              <a:rPr lang="is-IS" sz="1600" b="1" dirty="0" smtClean="0"/>
              <a:t>Bæði rafverktakafyrirtæki og rafvirkjar eiga mikið inni varðandi það að </a:t>
            </a:r>
            <a:r>
              <a:rPr lang="is-IS" sz="1600" b="1" dirty="0" err="1" smtClean="0"/>
              <a:t>bæta</a:t>
            </a:r>
            <a:r>
              <a:rPr lang="is-IS" sz="1600" b="1" dirty="0" smtClean="0"/>
              <a:t> framleiðni sína. Skapa þarf samstöðu um að vinna að því að auka verðmætasköpun til þess að nægilegt verði til skiptanna. Rafvirkjar sætta sig aldrei við minna en 15-20% hækkun og við þurfum að mæta þessum kröfum. Hluti fer í hækkun á almennu verðlagi, hluti fer í hækkun á </a:t>
            </a:r>
            <a:r>
              <a:rPr lang="is-IS" sz="1600" b="1" dirty="0" err="1" smtClean="0"/>
              <a:t>útseldum</a:t>
            </a:r>
            <a:r>
              <a:rPr lang="is-IS" sz="1600" b="1" dirty="0" smtClean="0"/>
              <a:t> taxta rafvirkja umfram verðbólgu og hluti næst með aukinni framlegð.</a:t>
            </a:r>
          </a:p>
          <a:p>
            <a:r>
              <a:rPr lang="is-IS" sz="1600" b="1" dirty="0" smtClean="0"/>
              <a:t>Fara mjög varlega í allar hækkanir. Mikil hætta á að stöðugleiki og sá árangur sem </a:t>
            </a:r>
            <a:r>
              <a:rPr lang="is-IS" sz="1600" b="1" dirty="0" err="1" smtClean="0"/>
              <a:t>náðst</a:t>
            </a:r>
            <a:r>
              <a:rPr lang="is-IS" sz="1600" b="1" dirty="0" smtClean="0"/>
              <a:t> hefur í verðbólgumálum hverfi allur og meira til. Ef fólk skoðar </a:t>
            </a:r>
            <a:r>
              <a:rPr lang="is-IS" sz="1600" b="1" dirty="0" err="1" smtClean="0"/>
              <a:t>lána-yfirlitin</a:t>
            </a:r>
            <a:r>
              <a:rPr lang="is-IS" sz="1600" b="1" dirty="0" smtClean="0"/>
              <a:t> sín síðustu mánuði </a:t>
            </a:r>
            <a:r>
              <a:rPr lang="is-IS" sz="1600" b="1" dirty="0" err="1" smtClean="0"/>
              <a:t>sést</a:t>
            </a:r>
            <a:r>
              <a:rPr lang="is-IS" sz="1600" b="1" dirty="0" smtClean="0"/>
              <a:t> árangurinn vel. Lán lækka um hver </a:t>
            </a:r>
            <a:r>
              <a:rPr lang="is-IS" sz="1600" b="1" dirty="0" err="1" smtClean="0"/>
              <a:t>mánaðarmót</a:t>
            </a:r>
            <a:r>
              <a:rPr lang="is-IS" sz="1600" b="1" dirty="0" smtClean="0"/>
              <a:t> við hverja greiðslu. Er það ekki það sem fólk vill og er hin raunverulega kjarabót.</a:t>
            </a:r>
          </a:p>
          <a:p>
            <a:endParaRPr lang="is-IS" sz="1600" dirty="0"/>
          </a:p>
          <a:p>
            <a:endParaRPr lang="is-IS" sz="1600" dirty="0"/>
          </a:p>
          <a:p>
            <a:endParaRPr lang="is-IS" sz="1600" dirty="0" smtClean="0"/>
          </a:p>
        </p:txBody>
      </p:sp>
    </p:spTree>
    <p:extLst>
      <p:ext uri="{BB962C8B-B14F-4D97-AF65-F5344CB8AC3E}">
        <p14:creationId xmlns:p14="http://schemas.microsoft.com/office/powerpoint/2010/main" val="78068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76865"/>
            <a:ext cx="9144000" cy="1326936"/>
          </a:xfrm>
        </p:spPr>
        <p:txBody>
          <a:bodyPr>
            <a:normAutofit/>
          </a:bodyPr>
          <a:lstStyle/>
          <a:p>
            <a:r>
              <a:rPr lang="is-I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Morgunverðarfundur </a:t>
            </a:r>
            <a:br>
              <a:rPr lang="is-I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s-I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FLR og SART </a:t>
            </a:r>
            <a:endParaRPr lang="is-I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13901"/>
            <a:ext cx="9144000" cy="3031525"/>
          </a:xfrm>
        </p:spPr>
        <p:txBody>
          <a:bodyPr>
            <a:normAutofit/>
          </a:bodyPr>
          <a:lstStyle/>
          <a:p>
            <a:endParaRPr lang="is-IS" dirty="0" smtClean="0"/>
          </a:p>
          <a:p>
            <a:endParaRPr lang="is-I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s-I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Takk fyrir mig</a:t>
            </a:r>
            <a:endParaRPr lang="is-I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1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056609"/>
              </p:ext>
            </p:extLst>
          </p:nvPr>
        </p:nvGraphicFramePr>
        <p:xfrm>
          <a:off x="1037967" y="576649"/>
          <a:ext cx="10091351" cy="5708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27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873768"/>
              </p:ext>
            </p:extLst>
          </p:nvPr>
        </p:nvGraphicFramePr>
        <p:xfrm>
          <a:off x="1062681" y="518984"/>
          <a:ext cx="10107827" cy="5766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073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656583"/>
              </p:ext>
            </p:extLst>
          </p:nvPr>
        </p:nvGraphicFramePr>
        <p:xfrm>
          <a:off x="1062681" y="551935"/>
          <a:ext cx="10083114" cy="5750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44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7708390"/>
              </p:ext>
            </p:extLst>
          </p:nvPr>
        </p:nvGraphicFramePr>
        <p:xfrm>
          <a:off x="1062681" y="568411"/>
          <a:ext cx="10058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4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347461"/>
              </p:ext>
            </p:extLst>
          </p:nvPr>
        </p:nvGraphicFramePr>
        <p:xfrm>
          <a:off x="1062681" y="560173"/>
          <a:ext cx="10091351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698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434739"/>
              </p:ext>
            </p:extLst>
          </p:nvPr>
        </p:nvGraphicFramePr>
        <p:xfrm>
          <a:off x="1037968" y="551935"/>
          <a:ext cx="10116064" cy="57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26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325923"/>
              </p:ext>
            </p:extLst>
          </p:nvPr>
        </p:nvGraphicFramePr>
        <p:xfrm>
          <a:off x="1029730" y="568411"/>
          <a:ext cx="10140778" cy="5766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173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851837"/>
              </p:ext>
            </p:extLst>
          </p:nvPr>
        </p:nvGraphicFramePr>
        <p:xfrm>
          <a:off x="1062681" y="568411"/>
          <a:ext cx="10099589" cy="5741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429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895</Words>
  <Application>Microsoft Office PowerPoint</Application>
  <PresentationFormat>Widescreen</PresentationFormat>
  <Paragraphs>70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Morgunverðarfundur  FLR og SART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( telur þú að bæta megi afköst og framleiðni með betri stjórnun og betra skipulagi  ? ) Ef svarið við spurningunni já,  viltu nefna dæmi um það sem betur má fara.    </vt:lpstr>
      <vt:lpstr>Hvað er að,  í stuttu máli ?</vt:lpstr>
      <vt:lpstr>Skilaboð til SA/SART  varðandi kjaraviðræður við RSÍ </vt:lpstr>
      <vt:lpstr>Skilaboð til SA/SART  varðandi kjaraviðræður við RSÍ </vt:lpstr>
      <vt:lpstr>Morgunverðarfundur  FLR og SART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Ferdinand Hansen</dc:creator>
  <cp:lastModifiedBy>Ásbjörn R. Jóhannesson</cp:lastModifiedBy>
  <cp:revision>36</cp:revision>
  <cp:lastPrinted>2015-04-14T14:41:29Z</cp:lastPrinted>
  <dcterms:created xsi:type="dcterms:W3CDTF">2015-04-13T15:52:48Z</dcterms:created>
  <dcterms:modified xsi:type="dcterms:W3CDTF">2015-04-15T08:20:10Z</dcterms:modified>
</cp:coreProperties>
</file>